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9966"/>
    <a:srgbClr val="164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38" autoAdjust="0"/>
    <p:restoredTop sz="94660"/>
  </p:normalViewPr>
  <p:slideViewPr>
    <p:cSldViewPr snapToGrid="0">
      <p:cViewPr>
        <p:scale>
          <a:sx n="77" d="100"/>
          <a:sy n="77" d="100"/>
        </p:scale>
        <p:origin x="12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0C9CF-CC33-46E9-8B04-CF145C105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C1CD0B-5E82-4404-9865-8AFA1E6FC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2F8852-973F-49D9-A62A-82A313E6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EE6FE-AF00-48D6-AD0C-D7872785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73AF0C-2301-44E0-8882-ADB245FA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97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0C8865-FD39-459D-879E-633AE469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A7A7B7-D4E3-4630-ADA2-0CE635EE7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FE3220-B057-4069-BB08-E4D510AC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1FCC1F-BF65-4476-A17E-8A4E0524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9E62FB-1AC6-4AB5-8C7F-09F6222D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69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E0E1E2-8200-4694-AB54-3E8D2E9FD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A207B6-C4EF-4887-9A1F-22F58C249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FBDDC8-B593-4D67-8861-7CC2FE5C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646C3-BE90-4951-96D5-C1E7FE21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0D1130-ED08-4504-8D45-0B4872A7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7605F-4F7B-49E0-85EB-8BD71373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B5172-77F4-4038-87D6-792F3A72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BBF239-FD49-4578-9B36-E155C118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20654-A6D2-4BCF-B3C7-B773B7CB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6A3232-8C53-47AD-8796-AEFBDF63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1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89AB2-FD20-425B-A609-A018B5A9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3193A3-3431-4038-9FF4-1856F680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B7D5B4-7FFD-4795-8BDF-962A1C8F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ED70D-4322-4924-9DDF-CFB4EE10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8035A7-E05D-4C52-A0D8-095DA9F9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24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F5807-B882-4A22-9FAC-D894F9C0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B52C15-5F30-4B04-8C61-096BBC20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8EE484-E113-4286-AB4D-43FCE3C53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2E1B4E-6855-4E6C-9912-825BE8EB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FE5ADD-7E4A-45E1-BB06-A1E2D771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B6857B-7CFB-4B6E-98BB-0BE2F185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49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28C905-B189-4778-B2ED-78764324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EDEF7-540D-4982-80BF-653789D85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104FBC-CE2D-42E0-86BD-C6E8513B3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D0B0E8-96BE-47E5-A51D-BD1017EE0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A1123-4F28-45FB-B2F1-2AB467196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4D0BD8-E186-4267-8E8B-993A72B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A1FE58-C7A2-486F-9968-B19E4E74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8773AF-8132-4DF0-8F1A-0D1BDA44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2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F6FB3-B5D1-4813-8F64-44AFCA9D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AC81B2-ADA0-47C1-A6CF-4C848F0D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EB9D65-9C75-4B3C-863C-A516464E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58ADE9-379B-4448-9C9E-6F8E87F2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89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9E28C2-4B88-4BBF-BEC6-FB4FFA9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46D99C-F28C-46E9-BC3B-97FF05D2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F8ACC-B00E-4586-A47A-430A1527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35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70243-C391-4C67-A3FF-5066131F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7C2AF5-25B6-4D9F-9C1B-2C933E49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A0934C-0E2A-4B14-893C-45FB86D0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8833A-49F6-44BB-B89C-52F2A07C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01D2C3-1942-430D-B3B4-B2B2642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217FBF-7ABE-4B3E-84BD-A5AE31E9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91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0A9C9-51A4-4D4D-B446-BA9D787F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A84731-AAF3-41BA-A659-9A6A96934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77620F-A9E3-43F5-AE94-3D25683EF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0136F5-DF97-4CCC-8D17-91B1C8BD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264735-EA6E-4E2B-B66C-C87BE84F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5C0F11-D216-49D5-BB78-67DB00F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9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BFC16D-05D7-4253-9B83-250ACFF5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D524FF-F170-4860-9E64-76E91F1A9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CCF2EC-CA4D-440A-8808-121AFB928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F8C7-C182-4173-B68C-80EC3118C87A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1196CB-6501-49E6-8FA8-DD50513D1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CE6C99-195B-468D-A909-B572090A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2F4E-5764-4B60-B5DE-B0D94BE8E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9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esesera.toscana.it/papa-francesco-a-prato-il-10-novembr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F5164-8743-4855-95C6-9BD79DDE1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-670629"/>
            <a:ext cx="9144000" cy="2387600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dirty="0">
                <a:latin typeface="Edwardian Script ITC" panose="030303020407070D0804" pitchFamily="66" charset="0"/>
              </a:rPr>
              <a:t>L’amicizia </a:t>
            </a:r>
          </a:p>
        </p:txBody>
      </p:sp>
      <p:pic>
        <p:nvPicPr>
          <p:cNvPr id="5" name="Lucio_Dalla_-_Lanno_che_verra_Official_Video">
            <a:hlinkClick r:id="" action="ppaction://media"/>
            <a:extLst>
              <a:ext uri="{FF2B5EF4-FFF2-40B4-BE49-F238E27FC236}">
                <a16:creationId xmlns:a16="http://schemas.microsoft.com/office/drawing/2014/main" id="{0700744D-03C7-42D2-9C0D-65E5E8CDF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213" y="617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25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lemento grafico 4" descr="Successo di gruppo">
            <a:extLst>
              <a:ext uri="{FF2B5EF4-FFF2-40B4-BE49-F238E27FC236}">
                <a16:creationId xmlns:a16="http://schemas.microsoft.com/office/drawing/2014/main" id="{1100A2F6-8AD0-434F-A07B-971F4208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6D74D-232F-4CEC-8E71-420D9740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latin typeface="Bembo" panose="02020502050201020203" pitchFamily="18" charset="0"/>
              </a:rPr>
              <a:t>Avere degli amici è la cosa più bella del mondo, è più facile essere ascoltati. E quando si ha un gruppo di amici in particolare, è anche più facile sentirsi accettati. </a:t>
            </a:r>
          </a:p>
        </p:txBody>
      </p:sp>
    </p:spTree>
    <p:extLst>
      <p:ext uri="{BB962C8B-B14F-4D97-AF65-F5344CB8AC3E}">
        <p14:creationId xmlns:p14="http://schemas.microsoft.com/office/powerpoint/2010/main" val="29601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37DAB3-ADBE-4941-9596-FE24A22797FB}"/>
              </a:ext>
            </a:extLst>
          </p:cNvPr>
          <p:cNvSpPr txBox="1"/>
          <p:nvPr/>
        </p:nvSpPr>
        <p:spPr>
          <a:xfrm>
            <a:off x="767289" y="1487285"/>
            <a:ext cx="4220967" cy="1717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Con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lui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potrai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condividere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tutti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i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momenti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della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tua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vita. </a:t>
            </a:r>
          </a:p>
        </p:txBody>
      </p:sp>
      <p:pic>
        <p:nvPicPr>
          <p:cNvPr id="10" name="Immagine 9" descr="Immagine che contiene persona, edificio, donna, esterni&#10;&#10;Descrizione generata automaticamente">
            <a:extLst>
              <a:ext uri="{FF2B5EF4-FFF2-40B4-BE49-F238E27FC236}">
                <a16:creationId xmlns:a16="http://schemas.microsoft.com/office/drawing/2014/main" id="{6A9D32EE-FF05-4464-9295-732B82BF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93" y="1127845"/>
            <a:ext cx="3821946" cy="21402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DFA494-4ACA-43F7-B2F3-C6ACE551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89" y="3321054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Un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amico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è un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compagno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Bembo" panose="02020502050201020203" pitchFamily="18" charset="0"/>
              </a:rPr>
              <a:t>viaggio</a:t>
            </a:r>
            <a:r>
              <a:rPr lang="en-US" sz="3200" dirty="0">
                <a:solidFill>
                  <a:schemeClr val="bg1"/>
                </a:solidFill>
                <a:latin typeface="Bembo" panose="02020502050201020203" pitchFamily="18" charset="0"/>
              </a:rPr>
              <a:t>…</a:t>
            </a:r>
          </a:p>
        </p:txBody>
      </p:sp>
      <p:pic>
        <p:nvPicPr>
          <p:cNvPr id="6" name="Elemento grafico 5" descr="Valigetta">
            <a:extLst>
              <a:ext uri="{FF2B5EF4-FFF2-40B4-BE49-F238E27FC236}">
                <a16:creationId xmlns:a16="http://schemas.microsoft.com/office/drawing/2014/main" id="{293D0676-C0C1-438C-9316-E00FCE2A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28921" y="3589866"/>
            <a:ext cx="2164842" cy="2164842"/>
          </a:xfrm>
          <a:prstGeom prst="rect">
            <a:avLst/>
          </a:prstGeom>
        </p:spPr>
      </p:pic>
      <p:pic>
        <p:nvPicPr>
          <p:cNvPr id="8" name="Elemento grafico 7" descr="Danza">
            <a:extLst>
              <a:ext uri="{FF2B5EF4-FFF2-40B4-BE49-F238E27FC236}">
                <a16:creationId xmlns:a16="http://schemas.microsoft.com/office/drawing/2014/main" id="{B657C622-20CF-497C-83A8-B025078CE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02554" y="3562066"/>
            <a:ext cx="2176043" cy="21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tavolo, sedendo, gruppo&#10;&#10;Descrizione generata automaticamente">
            <a:extLst>
              <a:ext uri="{FF2B5EF4-FFF2-40B4-BE49-F238E27FC236}">
                <a16:creationId xmlns:a16="http://schemas.microsoft.com/office/drawing/2014/main" id="{1D07A0B6-8414-462B-AF58-4EFD5519C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4" b="3144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36D51-0DBF-4072-8C87-37F2B3FE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960" y="3877028"/>
            <a:ext cx="7485413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latin typeface="Bembo" panose="02020502050201020203" pitchFamily="18" charset="0"/>
              </a:rPr>
              <a:t>Un’amicizia inizia con ciò che ci accomuna e continua con il rispetto di ciò che ci differenzia</a:t>
            </a:r>
          </a:p>
        </p:txBody>
      </p:sp>
    </p:spTree>
    <p:extLst>
      <p:ext uri="{BB962C8B-B14F-4D97-AF65-F5344CB8AC3E}">
        <p14:creationId xmlns:p14="http://schemas.microsoft.com/office/powerpoint/2010/main" val="15008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Elemento grafico 6" descr="Cuore con freccia">
            <a:extLst>
              <a:ext uri="{FF2B5EF4-FFF2-40B4-BE49-F238E27FC236}">
                <a16:creationId xmlns:a16="http://schemas.microsoft.com/office/drawing/2014/main" id="{BA06B5F8-3B0F-462E-8FF7-84938E0D5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1A443A-88B3-4E72-BDEE-706C3A88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289" y="2554350"/>
            <a:ext cx="6844365" cy="1749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latin typeface="Bembo" panose="02020502050201020203" pitchFamily="18" charset="0"/>
              </a:rPr>
              <a:t>Prima che iniziasse questo periodo così buio, non mi rendevo conto di quanta importanza potessero assumere certe persone nella mia vita. Sto pensando molto e sono arrivata alla conclusione che l’amicizia è un milione di piccole cose...</a:t>
            </a:r>
          </a:p>
        </p:txBody>
      </p:sp>
    </p:spTree>
    <p:extLst>
      <p:ext uri="{BB962C8B-B14F-4D97-AF65-F5344CB8AC3E}">
        <p14:creationId xmlns:p14="http://schemas.microsoft.com/office/powerpoint/2010/main" val="21033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0C65F8-742F-4EC1-A070-EE129133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latin typeface="Bembo" panose="02020502050201020203" pitchFamily="18" charset="0"/>
              </a:rPr>
              <a:t>L’unico modo per avere un amico è esserlo </a:t>
            </a:r>
          </a:p>
        </p:txBody>
      </p:sp>
      <p:pic>
        <p:nvPicPr>
          <p:cNvPr id="7" name="Immagine 6" descr="Immagine che contiene esterni, persona, gruppo, persone&#10;&#10;Descrizione generata automaticamente">
            <a:extLst>
              <a:ext uri="{FF2B5EF4-FFF2-40B4-BE49-F238E27FC236}">
                <a16:creationId xmlns:a16="http://schemas.microsoft.com/office/drawing/2014/main" id="{41ECBC94-E4FB-49B7-A5F2-DD9973A01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r="2" b="23601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5" name="Immagine 4" descr="Immagine che contiene persona, esterni, giocando, gruppo&#10;&#10;Descrizione generata automaticamente">
            <a:extLst>
              <a:ext uri="{FF2B5EF4-FFF2-40B4-BE49-F238E27FC236}">
                <a16:creationId xmlns:a16="http://schemas.microsoft.com/office/drawing/2014/main" id="{F2E630EC-5C43-4AA5-8F9E-4BA7ED25B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505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09AB8-C257-4E2A-A089-2AEC6AA2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5515505"/>
            <a:ext cx="11163300" cy="932657"/>
          </a:xfrm>
          <a:solidFill>
            <a:schemeClr val="accent2">
              <a:alpha val="5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it-IT" dirty="0">
                <a:latin typeface="Bembo" panose="02020502050201020203" pitchFamily="18" charset="0"/>
              </a:rPr>
              <a:t>Il termine «amicizia» è difficile da spiegare! Per capire cos’è l’amicizia puoi solo provarla!</a:t>
            </a:r>
          </a:p>
        </p:txBody>
      </p:sp>
    </p:spTree>
    <p:extLst>
      <p:ext uri="{BB962C8B-B14F-4D97-AF65-F5344CB8AC3E}">
        <p14:creationId xmlns:p14="http://schemas.microsoft.com/office/powerpoint/2010/main" val="284596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Cuore">
            <a:extLst>
              <a:ext uri="{FF2B5EF4-FFF2-40B4-BE49-F238E27FC236}">
                <a16:creationId xmlns:a16="http://schemas.microsoft.com/office/drawing/2014/main" id="{C9D0131D-B94C-44BF-BE26-CCDD49036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57790" y="3647749"/>
            <a:ext cx="1536728" cy="1536728"/>
          </a:xfrm>
        </p:spPr>
      </p:pic>
      <p:pic>
        <p:nvPicPr>
          <p:cNvPr id="11" name="Elemento grafico 10" descr="Donna">
            <a:extLst>
              <a:ext uri="{FF2B5EF4-FFF2-40B4-BE49-F238E27FC236}">
                <a16:creationId xmlns:a16="http://schemas.microsoft.com/office/drawing/2014/main" id="{21E2245B-870D-4285-8B85-1780B7CD3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42886" y="3347458"/>
            <a:ext cx="2317044" cy="2317044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id="{54002431-B0CD-4A49-8F00-E000747D0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307622" y="3299972"/>
            <a:ext cx="2317044" cy="231704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17EC13-5C4F-4AD6-8CB0-E1F8138CBC14}"/>
              </a:ext>
            </a:extLst>
          </p:cNvPr>
          <p:cNvSpPr txBox="1"/>
          <p:nvPr/>
        </p:nvSpPr>
        <p:spPr>
          <a:xfrm>
            <a:off x="4199466" y="642407"/>
            <a:ext cx="76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embo" panose="02020502050201020203" pitchFamily="18" charset="0"/>
              </a:rPr>
              <a:t>In realtà un modo per spiegare cos’è l’amicizia c’è…</a:t>
            </a:r>
          </a:p>
        </p:txBody>
      </p: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A61BAC3A-067E-47D3-A025-054E61507F5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260251" y="777642"/>
            <a:ext cx="1536727" cy="2004920"/>
          </a:xfrm>
          <a:prstGeom prst="curved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E58772-CDEF-47A3-BA94-2D648DCF5882}"/>
              </a:ext>
            </a:extLst>
          </p:cNvPr>
          <p:cNvSpPr txBox="1"/>
          <p:nvPr/>
        </p:nvSpPr>
        <p:spPr>
          <a:xfrm>
            <a:off x="2009422" y="2111022"/>
            <a:ext cx="362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embo" panose="02020502050201020203" pitchFamily="18" charset="0"/>
              </a:rPr>
              <a:t>L’amicizia è una sola anima che abita in due corpi, un cuore che batte in due anime </a:t>
            </a:r>
          </a:p>
        </p:txBody>
      </p:sp>
    </p:spTree>
    <p:extLst>
      <p:ext uri="{BB962C8B-B14F-4D97-AF65-F5344CB8AC3E}">
        <p14:creationId xmlns:p14="http://schemas.microsoft.com/office/powerpoint/2010/main" val="368421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25 -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E6939-5DB3-4857-A5BB-6F0D5F0EE88A}"/>
              </a:ext>
            </a:extLst>
          </p:cNvPr>
          <p:cNvSpPr txBox="1"/>
          <p:nvPr/>
        </p:nvSpPr>
        <p:spPr>
          <a:xfrm>
            <a:off x="817703" y="3045053"/>
            <a:ext cx="5148263" cy="138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Bembo" panose="02020502050201020203" pitchFamily="18" charset="0"/>
              </a:rPr>
              <a:t>L’amicizia</a:t>
            </a:r>
            <a:r>
              <a:rPr lang="en-US" dirty="0">
                <a:latin typeface="Bembo" panose="02020502050201020203" pitchFamily="18" charset="0"/>
              </a:rPr>
              <a:t> non </a:t>
            </a:r>
            <a:r>
              <a:rPr lang="en-US" dirty="0" err="1">
                <a:latin typeface="Bembo" panose="02020502050201020203" pitchFamily="18" charset="0"/>
              </a:rPr>
              <a:t>pretende</a:t>
            </a:r>
            <a:r>
              <a:rPr lang="en-US" dirty="0">
                <a:latin typeface="Bembo" panose="02020502050201020203" pitchFamily="18" charset="0"/>
              </a:rPr>
              <a:t> di </a:t>
            </a:r>
            <a:r>
              <a:rPr lang="en-US" dirty="0" err="1">
                <a:latin typeface="Bembo" panose="02020502050201020203" pitchFamily="18" charset="0"/>
              </a:rPr>
              <a:t>incontrarsi</a:t>
            </a:r>
            <a:r>
              <a:rPr lang="en-US" dirty="0">
                <a:latin typeface="Bembo" panose="02020502050201020203" pitchFamily="18" charset="0"/>
              </a:rPr>
              <a:t> o </a:t>
            </a:r>
            <a:r>
              <a:rPr lang="en-US" dirty="0" err="1">
                <a:latin typeface="Bembo" panose="02020502050201020203" pitchFamily="18" charset="0"/>
              </a:rPr>
              <a:t>scriversi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tutti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i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giorni</a:t>
            </a:r>
            <a:r>
              <a:rPr lang="en-US" dirty="0">
                <a:latin typeface="Bembo" panose="02020502050201020203" pitchFamily="18" charset="0"/>
              </a:rPr>
              <a:t>, </a:t>
            </a:r>
            <a:r>
              <a:rPr lang="en-US" dirty="0" err="1">
                <a:latin typeface="Bembo" panose="02020502050201020203" pitchFamily="18" charset="0"/>
              </a:rPr>
              <a:t>perché</a:t>
            </a:r>
            <a:r>
              <a:rPr lang="en-US" dirty="0">
                <a:latin typeface="Bembo" panose="02020502050201020203" pitchFamily="18" charset="0"/>
              </a:rPr>
              <a:t> se </a:t>
            </a:r>
            <a:r>
              <a:rPr lang="en-US" dirty="0" err="1">
                <a:latin typeface="Bembo" panose="02020502050201020203" pitchFamily="18" charset="0"/>
              </a:rPr>
              <a:t>l’amore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vive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nei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cuori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allora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quel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legame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sarà</a:t>
            </a:r>
            <a:r>
              <a:rPr lang="en-US" dirty="0">
                <a:latin typeface="Bembo" panose="02020502050201020203" pitchFamily="18" charset="0"/>
              </a:rPr>
              <a:t> </a:t>
            </a:r>
            <a:r>
              <a:rPr lang="en-US" dirty="0" err="1">
                <a:latin typeface="Bembo" panose="02020502050201020203" pitchFamily="18" charset="0"/>
              </a:rPr>
              <a:t>indistruttibile</a:t>
            </a:r>
            <a:r>
              <a:rPr lang="en-US" dirty="0">
                <a:latin typeface="Bembo" panose="02020502050201020203" pitchFamily="18" charset="0"/>
              </a:rPr>
              <a:t> </a:t>
            </a:r>
          </a:p>
        </p:txBody>
      </p:sp>
      <p:pic>
        <p:nvPicPr>
          <p:cNvPr id="5" name="Segnaposto contenuto 4" descr="Cuore">
            <a:extLst>
              <a:ext uri="{FF2B5EF4-FFF2-40B4-BE49-F238E27FC236}">
                <a16:creationId xmlns:a16="http://schemas.microsoft.com/office/drawing/2014/main" id="{64BD13A0-C4A7-4AF7-B097-354E220E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06774" y="880072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8" name="Immagine 7" descr="Dude Sto arrivando">
            <a:extLst>
              <a:ext uri="{FF2B5EF4-FFF2-40B4-BE49-F238E27FC236}">
                <a16:creationId xmlns:a16="http://schemas.microsoft.com/office/drawing/2014/main" id="{5A016BA7-8EAC-43CF-89A8-53BC644B7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13" y="496325"/>
            <a:ext cx="2548728" cy="254872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11" name="Immagine 10" descr="Mr. Feels Cuore in mano">
            <a:extLst>
              <a:ext uri="{FF2B5EF4-FFF2-40B4-BE49-F238E27FC236}">
                <a16:creationId xmlns:a16="http://schemas.microsoft.com/office/drawing/2014/main" id="{256F9A07-C5FE-48FF-B688-4128F26F5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74" y="3624263"/>
            <a:ext cx="2552700" cy="255270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5" name="Immagine 14" descr="Dude che fa jogging">
            <a:extLst>
              <a:ext uri="{FF2B5EF4-FFF2-40B4-BE49-F238E27FC236}">
                <a16:creationId xmlns:a16="http://schemas.microsoft.com/office/drawing/2014/main" id="{E3AA3F4A-12CF-4D0A-9A50-A22537843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2" y="3212688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5CCAD-15D3-4FD3-AEB1-1646631F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34" y="477305"/>
            <a:ext cx="3162296" cy="457731"/>
          </a:xfrm>
          <a:solidFill>
            <a:schemeClr val="accent4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dirty="0">
                <a:latin typeface="Bembo" panose="02020502050201020203" pitchFamily="18" charset="0"/>
              </a:rPr>
              <a:t>Papa Francesco ci dice: </a:t>
            </a:r>
          </a:p>
        </p:txBody>
      </p:sp>
      <p:cxnSp>
        <p:nvCxnSpPr>
          <p:cNvPr id="4" name="Connettore curvo 3">
            <a:extLst>
              <a:ext uri="{FF2B5EF4-FFF2-40B4-BE49-F238E27FC236}">
                <a16:creationId xmlns:a16="http://schemas.microsoft.com/office/drawing/2014/main" id="{6716DE72-0FC3-407D-B74B-C803385E64DC}"/>
              </a:ext>
            </a:extLst>
          </p:cNvPr>
          <p:cNvCxnSpPr/>
          <p:nvPr/>
        </p:nvCxnSpPr>
        <p:spPr>
          <a:xfrm rot="5400000">
            <a:off x="1554956" y="1643062"/>
            <a:ext cx="1428751" cy="12700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C200DA-BA4C-42D7-8943-A2BDB27BFC41}"/>
              </a:ext>
            </a:extLst>
          </p:cNvPr>
          <p:cNvSpPr txBox="1"/>
          <p:nvPr/>
        </p:nvSpPr>
        <p:spPr>
          <a:xfrm>
            <a:off x="879478" y="2505670"/>
            <a:ext cx="279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embo" panose="02020502050201020203" pitchFamily="18" charset="0"/>
              </a:rPr>
              <a:t>La vera amicizia consiste nel poter rivelare all’altro la verità del cuore</a:t>
            </a:r>
          </a:p>
        </p:txBody>
      </p:sp>
    </p:spTree>
    <p:extLst>
      <p:ext uri="{BB962C8B-B14F-4D97-AF65-F5344CB8AC3E}">
        <p14:creationId xmlns:p14="http://schemas.microsoft.com/office/powerpoint/2010/main" val="3228417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8000">
              <a:srgbClr val="FFC000"/>
            </a:gs>
            <a:gs pos="73000">
              <a:srgbClr val="FF9966"/>
            </a:gs>
            <a:gs pos="100000">
              <a:srgbClr val="1648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0DAC0-C9CA-4036-809D-343836D4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44" y="2680756"/>
            <a:ext cx="10326511" cy="748242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dirty="0">
                <a:latin typeface="Bembo" panose="02020502050201020203" pitchFamily="18" charset="0"/>
              </a:rPr>
              <a:t>Non ti arrabbiare se un amico per una volta non è disponibile, invece di pensare a quell’unica volta pensa a tutte le altre in cui c’è stato!</a:t>
            </a:r>
          </a:p>
        </p:txBody>
      </p:sp>
      <p:pic>
        <p:nvPicPr>
          <p:cNvPr id="5" name="Immagine 4" descr="Uomo d'affari inglese">
            <a:extLst>
              <a:ext uri="{FF2B5EF4-FFF2-40B4-BE49-F238E27FC236}">
                <a16:creationId xmlns:a16="http://schemas.microsoft.com/office/drawing/2014/main" id="{860D6322-D037-4FDC-B6A2-4F37E546A0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6754" y="3423722"/>
            <a:ext cx="769348" cy="3429000"/>
          </a:xfrm>
          <a:prstGeom prst="rect">
            <a:avLst/>
          </a:prstGeom>
        </p:spPr>
      </p:pic>
      <p:pic>
        <p:nvPicPr>
          <p:cNvPr id="7" name="Immagine 6" descr="Donna informale">
            <a:extLst>
              <a:ext uri="{FF2B5EF4-FFF2-40B4-BE49-F238E27FC236}">
                <a16:creationId xmlns:a16="http://schemas.microsoft.com/office/drawing/2014/main" id="{854DC122-2A61-4AB7-91BF-2216604A8D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4799" y="3423722"/>
            <a:ext cx="1625389" cy="3429000"/>
          </a:xfrm>
          <a:prstGeom prst="rect">
            <a:avLst/>
          </a:prstGeom>
        </p:spPr>
      </p:pic>
      <p:sp>
        <p:nvSpPr>
          <p:cNvPr id="12" name="Fumetto: ovale 11">
            <a:extLst>
              <a:ext uri="{FF2B5EF4-FFF2-40B4-BE49-F238E27FC236}">
                <a16:creationId xmlns:a16="http://schemas.microsoft.com/office/drawing/2014/main" id="{C37C2AA4-E478-4577-93CA-94C2B73369E6}"/>
              </a:ext>
            </a:extLst>
          </p:cNvPr>
          <p:cNvSpPr/>
          <p:nvPr/>
        </p:nvSpPr>
        <p:spPr>
          <a:xfrm>
            <a:off x="9789200" y="2157446"/>
            <a:ext cx="2402800" cy="104662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Non sei venuta prima… che amica falsa </a:t>
            </a:r>
          </a:p>
        </p:txBody>
      </p:sp>
      <p:sp>
        <p:nvSpPr>
          <p:cNvPr id="13" name="Fumetto: ovale 12">
            <a:extLst>
              <a:ext uri="{FF2B5EF4-FFF2-40B4-BE49-F238E27FC236}">
                <a16:creationId xmlns:a16="http://schemas.microsoft.com/office/drawing/2014/main" id="{A9594C3A-28F6-4A06-AFC3-DD562C3C312A}"/>
              </a:ext>
            </a:extLst>
          </p:cNvPr>
          <p:cNvSpPr/>
          <p:nvPr/>
        </p:nvSpPr>
        <p:spPr>
          <a:xfrm>
            <a:off x="8198576" y="1966894"/>
            <a:ext cx="1741612" cy="112848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Scusa, ero impegnata </a:t>
            </a:r>
          </a:p>
        </p:txBody>
      </p:sp>
      <p:pic>
        <p:nvPicPr>
          <p:cNvPr id="27" name="Immagine 26" descr="Ragazzo cinese giovane">
            <a:extLst>
              <a:ext uri="{FF2B5EF4-FFF2-40B4-BE49-F238E27FC236}">
                <a16:creationId xmlns:a16="http://schemas.microsoft.com/office/drawing/2014/main" id="{83A717E6-A1EF-450E-8741-C5D89583CD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" y="3773346"/>
            <a:ext cx="942267" cy="3084653"/>
          </a:xfrm>
          <a:prstGeom prst="rect">
            <a:avLst/>
          </a:prstGeom>
        </p:spPr>
      </p:pic>
      <p:pic>
        <p:nvPicPr>
          <p:cNvPr id="33" name="Immagine 32" descr="Giovane studentessa">
            <a:extLst>
              <a:ext uri="{FF2B5EF4-FFF2-40B4-BE49-F238E27FC236}">
                <a16:creationId xmlns:a16="http://schemas.microsoft.com/office/drawing/2014/main" id="{A347705B-2FF7-415E-B6B8-D56EB7185A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8" y="3773346"/>
            <a:ext cx="963868" cy="3084654"/>
          </a:xfrm>
          <a:prstGeom prst="rect">
            <a:avLst/>
          </a:prstGeom>
        </p:spPr>
      </p:pic>
      <p:sp>
        <p:nvSpPr>
          <p:cNvPr id="35" name="Fumetto: ovale 34">
            <a:extLst>
              <a:ext uri="{FF2B5EF4-FFF2-40B4-BE49-F238E27FC236}">
                <a16:creationId xmlns:a16="http://schemas.microsoft.com/office/drawing/2014/main" id="{AC3A33E6-AD29-4DFD-A6A7-D41B71D5192D}"/>
              </a:ext>
            </a:extLst>
          </p:cNvPr>
          <p:cNvSpPr/>
          <p:nvPr/>
        </p:nvSpPr>
        <p:spPr>
          <a:xfrm>
            <a:off x="322231" y="2559222"/>
            <a:ext cx="2402800" cy="99131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164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Scusa, ma proprio non potevo questa volta</a:t>
            </a:r>
          </a:p>
        </p:txBody>
      </p:sp>
      <p:sp>
        <p:nvSpPr>
          <p:cNvPr id="36" name="Fumetto: ovale 35">
            <a:extLst>
              <a:ext uri="{FF2B5EF4-FFF2-40B4-BE49-F238E27FC236}">
                <a16:creationId xmlns:a16="http://schemas.microsoft.com/office/drawing/2014/main" id="{508BA50A-8DF3-4D09-8C42-4F13188B1900}"/>
              </a:ext>
            </a:extLst>
          </p:cNvPr>
          <p:cNvSpPr/>
          <p:nvPr/>
        </p:nvSpPr>
        <p:spPr>
          <a:xfrm>
            <a:off x="2748086" y="2549758"/>
            <a:ext cx="2537430" cy="1069792"/>
          </a:xfrm>
          <a:prstGeom prst="wedgeEllipseCallou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Non fa niente, per me ci sei sempre stato</a:t>
            </a:r>
          </a:p>
        </p:txBody>
      </p:sp>
    </p:spTree>
    <p:extLst>
      <p:ext uri="{BB962C8B-B14F-4D97-AF65-F5344CB8AC3E}">
        <p14:creationId xmlns:p14="http://schemas.microsoft.com/office/powerpoint/2010/main" val="12407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4165D7-AD64-4121-BA0A-773868A6C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77" y="925513"/>
            <a:ext cx="10416822" cy="770819"/>
          </a:xfrm>
          <a:scene3d>
            <a:camera prst="perspectiveContrastingRightFacing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Un amico vero non avrà mai vergogna di te  e non ti vorrà mai lasciare solo… se ti trascura passa avanti!</a:t>
            </a:r>
          </a:p>
        </p:txBody>
      </p:sp>
      <p:pic>
        <p:nvPicPr>
          <p:cNvPr id="9" name="Immagine 8" descr="Giovane medico donna">
            <a:extLst>
              <a:ext uri="{FF2B5EF4-FFF2-40B4-BE49-F238E27FC236}">
                <a16:creationId xmlns:a16="http://schemas.microsoft.com/office/drawing/2014/main" id="{460DF6EC-4955-4C1E-8313-1E80203821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50" y="2314575"/>
            <a:ext cx="1169827" cy="4543425"/>
          </a:xfrm>
          <a:prstGeom prst="rect">
            <a:avLst/>
          </a:prstGeom>
        </p:spPr>
      </p:pic>
      <p:pic>
        <p:nvPicPr>
          <p:cNvPr id="11" name="Immagine 10" descr="Donna d'affari che pensa">
            <a:extLst>
              <a:ext uri="{FF2B5EF4-FFF2-40B4-BE49-F238E27FC236}">
                <a16:creationId xmlns:a16="http://schemas.microsoft.com/office/drawing/2014/main" id="{04D989DC-419D-40E6-9F32-F70CBDC122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64" y="2314575"/>
            <a:ext cx="1156625" cy="4543426"/>
          </a:xfrm>
          <a:prstGeom prst="rect">
            <a:avLst/>
          </a:prstGeom>
        </p:spPr>
      </p:pic>
      <p:pic>
        <p:nvPicPr>
          <p:cNvPr id="13" name="Immagine 12" descr="Donna informale">
            <a:extLst>
              <a:ext uri="{FF2B5EF4-FFF2-40B4-BE49-F238E27FC236}">
                <a16:creationId xmlns:a16="http://schemas.microsoft.com/office/drawing/2014/main" id="{25C32F47-EBF7-4485-9F58-4B8D536A90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62" y="2314570"/>
            <a:ext cx="1627902" cy="4543427"/>
          </a:xfrm>
          <a:prstGeom prst="rect">
            <a:avLst/>
          </a:prstGeom>
        </p:spPr>
      </p:pic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03DA3E75-B7DD-4931-90E4-24E5C9722F10}"/>
              </a:ext>
            </a:extLst>
          </p:cNvPr>
          <p:cNvSpPr/>
          <p:nvPr/>
        </p:nvSpPr>
        <p:spPr>
          <a:xfrm>
            <a:off x="3596876" y="1400881"/>
            <a:ext cx="2092724" cy="913689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E’ tua amica quella ragazza?</a:t>
            </a:r>
          </a:p>
        </p:txBody>
      </p:sp>
      <p:sp>
        <p:nvSpPr>
          <p:cNvPr id="15" name="Fumetto: ovale 14">
            <a:extLst>
              <a:ext uri="{FF2B5EF4-FFF2-40B4-BE49-F238E27FC236}">
                <a16:creationId xmlns:a16="http://schemas.microsoft.com/office/drawing/2014/main" id="{37B459EA-6CF1-4989-B67D-4C375C7A2F58}"/>
              </a:ext>
            </a:extLst>
          </p:cNvPr>
          <p:cNvSpPr/>
          <p:nvPr/>
        </p:nvSpPr>
        <p:spPr>
          <a:xfrm rot="19893869">
            <a:off x="2132508" y="1423708"/>
            <a:ext cx="1353145" cy="80731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Non so chi sia</a:t>
            </a:r>
          </a:p>
        </p:txBody>
      </p:sp>
      <p:sp>
        <p:nvSpPr>
          <p:cNvPr id="17" name="Bolla: nuvola 16">
            <a:extLst>
              <a:ext uri="{FF2B5EF4-FFF2-40B4-BE49-F238E27FC236}">
                <a16:creationId xmlns:a16="http://schemas.microsoft.com/office/drawing/2014/main" id="{88043F98-3315-49C0-8756-CCB7948DA58E}"/>
              </a:ext>
            </a:extLst>
          </p:cNvPr>
          <p:cNvSpPr/>
          <p:nvPr/>
        </p:nvSpPr>
        <p:spPr>
          <a:xfrm rot="370434">
            <a:off x="8363922" y="1634124"/>
            <a:ext cx="1863324" cy="1137260"/>
          </a:xfrm>
          <a:prstGeom prst="cloudCallout">
            <a:avLst>
              <a:gd name="adj1" fmla="val -18666"/>
              <a:gd name="adj2" fmla="val 770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 come?! Andrò da altri</a:t>
            </a:r>
          </a:p>
        </p:txBody>
      </p:sp>
    </p:spTree>
    <p:extLst>
      <p:ext uri="{BB962C8B-B14F-4D97-AF65-F5344CB8AC3E}">
        <p14:creationId xmlns:p14="http://schemas.microsoft.com/office/powerpoint/2010/main" val="36184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donna, sedendo, persone&#10;&#10;Descrizione generata automaticamente">
            <a:extLst>
              <a:ext uri="{FF2B5EF4-FFF2-40B4-BE49-F238E27FC236}">
                <a16:creationId xmlns:a16="http://schemas.microsoft.com/office/drawing/2014/main" id="{D2997BEB-6FEA-4840-AA3B-8FED5D078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32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C3BF4D-92D3-48B5-97B4-BF0B2F88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87" y="2472524"/>
            <a:ext cx="4963017" cy="8912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1800" dirty="0">
                <a:latin typeface="Bembo" panose="02020502050201020203" pitchFamily="18" charset="0"/>
              </a:rPr>
              <a:t>L’amicizia crea dei rapporti, positivi e alcune volte negativi. Nonostante ciò, sono tutti diversi ed è proprio questo che rende unica l’amicizia!</a:t>
            </a:r>
          </a:p>
        </p:txBody>
      </p:sp>
    </p:spTree>
    <p:extLst>
      <p:ext uri="{BB962C8B-B14F-4D97-AF65-F5344CB8AC3E}">
        <p14:creationId xmlns:p14="http://schemas.microsoft.com/office/powerpoint/2010/main" val="36941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D13423-1E6D-4744-9963-F5FCC52C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22" y="978958"/>
            <a:ext cx="10484556" cy="2170642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dirty="0">
                <a:latin typeface="Bembo" panose="02020502050201020203" pitchFamily="18" charset="0"/>
              </a:rPr>
              <a:t>Un’amicizia senza interessi è rara, ma con un po’ di pazienza da parte di entrambi si può sviluppare un interesse, naturalmente rispettando i tempi e quindi senza essere troppo frettolosi. La troppa confidenza a mio parere potrebbe sviluppare, oltre all’imbarazzo, anche un po’ di antipatia. Ma prima di tutto si te stesso</a:t>
            </a:r>
          </a:p>
        </p:txBody>
      </p:sp>
      <p:pic>
        <p:nvPicPr>
          <p:cNvPr id="13" name="Immagine 12" descr="Donna informale">
            <a:extLst>
              <a:ext uri="{FF2B5EF4-FFF2-40B4-BE49-F238E27FC236}">
                <a16:creationId xmlns:a16="http://schemas.microsoft.com/office/drawing/2014/main" id="{7181752F-BD4F-4174-9F59-20A5CDE482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51" y="2438400"/>
            <a:ext cx="1583535" cy="4419600"/>
          </a:xfrm>
          <a:prstGeom prst="rect">
            <a:avLst/>
          </a:prstGeom>
        </p:spPr>
      </p:pic>
      <p:pic>
        <p:nvPicPr>
          <p:cNvPr id="15" name="Immagine 14" descr="Donna d'affari con le mani sui fianchi">
            <a:extLst>
              <a:ext uri="{FF2B5EF4-FFF2-40B4-BE49-F238E27FC236}">
                <a16:creationId xmlns:a16="http://schemas.microsoft.com/office/drawing/2014/main" id="{4D47272F-D2CD-438B-9CF8-537B7E38A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86" y="2111022"/>
            <a:ext cx="2114163" cy="4746978"/>
          </a:xfrm>
          <a:prstGeom prst="rect">
            <a:avLst/>
          </a:prstGeom>
        </p:spPr>
      </p:pic>
      <p:pic>
        <p:nvPicPr>
          <p:cNvPr id="17" name="Immagine 16" descr="Donna d'affari in difficoltà">
            <a:extLst>
              <a:ext uri="{FF2B5EF4-FFF2-40B4-BE49-F238E27FC236}">
                <a16:creationId xmlns:a16="http://schemas.microsoft.com/office/drawing/2014/main" id="{96399EAB-485E-4EF3-A13A-2BC35CA96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828800"/>
            <a:ext cx="18248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390</Words>
  <Application>Microsoft Office PowerPoint</Application>
  <PresentationFormat>Widescreen</PresentationFormat>
  <Paragraphs>24</Paragraphs>
  <Slides>14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Bembo</vt:lpstr>
      <vt:lpstr>Calibri</vt:lpstr>
      <vt:lpstr>Calibri Light</vt:lpstr>
      <vt:lpstr>Edwardian Script ITC</vt:lpstr>
      <vt:lpstr>Tema di Office</vt:lpstr>
      <vt:lpstr>L’amicizia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L’amicizia</dc:title>
  <dc:creator>Marisa Guerriero</dc:creator>
  <cp:lastModifiedBy>PcWork</cp:lastModifiedBy>
  <cp:revision>10</cp:revision>
  <dcterms:created xsi:type="dcterms:W3CDTF">2020-04-23T19:41:38Z</dcterms:created>
  <dcterms:modified xsi:type="dcterms:W3CDTF">2020-12-10T20:34:32Z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11507753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